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0" r:id="rId7"/>
    <p:sldId id="262" r:id="rId8"/>
    <p:sldId id="263" r:id="rId9"/>
    <p:sldId id="264" r:id="rId10"/>
    <p:sldId id="265" r:id="rId11"/>
    <p:sldId id="266" r:id="rId12"/>
    <p:sldId id="268"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F0F513FD-25BA-4C82-BF09-EB0F6A229520}" type="datetimeFigureOut">
              <a:rPr lang="it-IT" smtClean="0"/>
              <a:pPr/>
              <a:t>25/04/2023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44392A1-C229-4997-93BE-248ED07FA43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0F513FD-25BA-4C82-BF09-EB0F6A229520}" type="datetimeFigureOut">
              <a:rPr lang="it-IT" smtClean="0"/>
              <a:pPr/>
              <a:t>25/04/2023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44392A1-C229-4997-93BE-248ED07FA43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0F513FD-25BA-4C82-BF09-EB0F6A229520}" type="datetimeFigureOut">
              <a:rPr lang="it-IT" smtClean="0"/>
              <a:pPr/>
              <a:t>25/04/2023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44392A1-C229-4997-93BE-248ED07FA43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0F513FD-25BA-4C82-BF09-EB0F6A229520}" type="datetimeFigureOut">
              <a:rPr lang="it-IT" smtClean="0"/>
              <a:pPr/>
              <a:t>25/04/2023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44392A1-C229-4997-93BE-248ED07FA43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0F513FD-25BA-4C82-BF09-EB0F6A229520}" type="datetimeFigureOut">
              <a:rPr lang="it-IT" smtClean="0"/>
              <a:pPr/>
              <a:t>25/04/2023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44392A1-C229-4997-93BE-248ED07FA43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F0F513FD-25BA-4C82-BF09-EB0F6A229520}" type="datetimeFigureOut">
              <a:rPr lang="it-IT" smtClean="0"/>
              <a:pPr/>
              <a:t>25/04/2023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44392A1-C229-4997-93BE-248ED07FA43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F0F513FD-25BA-4C82-BF09-EB0F6A229520}" type="datetimeFigureOut">
              <a:rPr lang="it-IT" smtClean="0"/>
              <a:pPr/>
              <a:t>25/04/2023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44392A1-C229-4997-93BE-248ED07FA43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F0F513FD-25BA-4C82-BF09-EB0F6A229520}" type="datetimeFigureOut">
              <a:rPr lang="it-IT" smtClean="0"/>
              <a:pPr/>
              <a:t>25/04/2023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44392A1-C229-4997-93BE-248ED07FA43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0F513FD-25BA-4C82-BF09-EB0F6A229520}" type="datetimeFigureOut">
              <a:rPr lang="it-IT" smtClean="0"/>
              <a:pPr/>
              <a:t>25/04/2023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44392A1-C229-4997-93BE-248ED07FA43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0F513FD-25BA-4C82-BF09-EB0F6A229520}" type="datetimeFigureOut">
              <a:rPr lang="it-IT" smtClean="0"/>
              <a:pPr/>
              <a:t>25/04/2023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44392A1-C229-4997-93BE-248ED07FA43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0F513FD-25BA-4C82-BF09-EB0F6A229520}" type="datetimeFigureOut">
              <a:rPr lang="it-IT" smtClean="0"/>
              <a:pPr/>
              <a:t>25/04/2023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44392A1-C229-4997-93BE-248ED07FA43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513FD-25BA-4C82-BF09-EB0F6A229520}" type="datetimeFigureOut">
              <a:rPr lang="it-IT" smtClean="0"/>
              <a:pPr/>
              <a:t>25/04/2023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392A1-C229-4997-93BE-248ED07FA43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85729"/>
            <a:ext cx="7772400" cy="3314722"/>
          </a:xfrm>
        </p:spPr>
        <p:txBody>
          <a:bodyPr>
            <a:normAutofit/>
          </a:bodyPr>
          <a:lstStyle/>
          <a:p>
            <a:r>
              <a:rPr lang="it-IT" sz="7200" dirty="0">
                <a:solidFill>
                  <a:srgbClr val="FF0000"/>
                </a:solidFill>
              </a:rPr>
              <a:t>Tommaso riconosce Gesù risorto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39784"/>
          </a:xfrm>
        </p:spPr>
        <p:txBody>
          <a:bodyPr/>
          <a:lstStyle/>
          <a:p>
            <a:r>
              <a:rPr lang="it-IT" dirty="0"/>
              <a:t>Noi come Tommaso</a:t>
            </a:r>
          </a:p>
        </p:txBody>
      </p:sp>
      <p:pic>
        <p:nvPicPr>
          <p:cNvPr id="1026" name="Picture 2"/>
          <p:cNvPicPr>
            <a:picLocks noGrp="1" noChangeAspect="1" noChangeArrowheads="1"/>
          </p:cNvPicPr>
          <p:nvPr>
            <p:ph idx="1"/>
          </p:nvPr>
        </p:nvPicPr>
        <p:blipFill>
          <a:blip r:embed="rId2"/>
          <a:srcRect/>
          <a:stretch>
            <a:fillRect/>
          </a:stretch>
        </p:blipFill>
        <p:spPr bwMode="auto">
          <a:xfrm>
            <a:off x="1643042" y="1357298"/>
            <a:ext cx="5857916" cy="407196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42918"/>
            <a:ext cx="8229600" cy="5483245"/>
          </a:xfrm>
        </p:spPr>
        <p:txBody>
          <a:bodyPr/>
          <a:lstStyle/>
          <a:p>
            <a:pPr>
              <a:buNone/>
            </a:pPr>
            <a:endParaRPr lang="it-IT" dirty="0"/>
          </a:p>
          <a:p>
            <a:r>
              <a:rPr lang="it-IT" dirty="0"/>
              <a:t>Cosa esprime il volto di Tommaso?</a:t>
            </a:r>
          </a:p>
          <a:p>
            <a:pPr>
              <a:buNone/>
            </a:pPr>
            <a:endParaRPr lang="it-IT" dirty="0"/>
          </a:p>
          <a:p>
            <a:r>
              <a:rPr lang="it-IT" dirty="0"/>
              <a:t>Cosa esprimono le sue mani?</a:t>
            </a:r>
          </a:p>
          <a:p>
            <a:pPr>
              <a:buNone/>
            </a:pPr>
            <a:endParaRPr lang="it-IT" dirty="0"/>
          </a:p>
          <a:p>
            <a:pPr>
              <a:buNone/>
            </a:pPr>
            <a:r>
              <a:rPr lang="it-IT" dirty="0"/>
              <a:t>    Tommaso esclama “Mio Signore Mio Dio”.</a:t>
            </a:r>
          </a:p>
          <a:p>
            <a:pPr>
              <a:buNone/>
            </a:pPr>
            <a:r>
              <a:rPr lang="it-IT" dirty="0"/>
              <a:t>    Quando anche noi possiamo fare questa esclamazione?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71FBFEA-EEB3-D2DD-14D7-DA8C8A72D2FB}"/>
              </a:ext>
            </a:extLst>
          </p:cNvPr>
          <p:cNvSpPr>
            <a:spLocks noGrp="1"/>
          </p:cNvSpPr>
          <p:nvPr>
            <p:ph type="title"/>
          </p:nvPr>
        </p:nvSpPr>
        <p:spPr>
          <a:xfrm>
            <a:off x="463086" y="731837"/>
            <a:ext cx="8229600" cy="1143000"/>
          </a:xfrm>
        </p:spPr>
        <p:txBody>
          <a:bodyPr>
            <a:normAutofit fontScale="90000"/>
          </a:bodyPr>
          <a:lstStyle/>
          <a:p>
            <a:r>
              <a:rPr lang="it-IT" dirty="0">
                <a:solidFill>
                  <a:srgbClr val="FF0000"/>
                </a:solidFill>
              </a:rPr>
              <a:t>Quando anche noi possiamo esclamare, come Tommaso, </a:t>
            </a:r>
            <a:br>
              <a:rPr lang="it-IT" dirty="0">
                <a:solidFill>
                  <a:srgbClr val="FF0000"/>
                </a:solidFill>
              </a:rPr>
            </a:br>
            <a:r>
              <a:rPr lang="it-IT" dirty="0">
                <a:solidFill>
                  <a:srgbClr val="FF0000"/>
                </a:solidFill>
              </a:rPr>
              <a:t>«Mio Signore e mio Dio!»?</a:t>
            </a:r>
          </a:p>
        </p:txBody>
      </p:sp>
      <p:sp>
        <p:nvSpPr>
          <p:cNvPr id="3" name="Segnaposto contenuto 2">
            <a:extLst>
              <a:ext uri="{FF2B5EF4-FFF2-40B4-BE49-F238E27FC236}">
                <a16:creationId xmlns:a16="http://schemas.microsoft.com/office/drawing/2014/main" xmlns="" id="{4DB660D3-9749-6837-EC68-13A91615F62D}"/>
              </a:ext>
            </a:extLst>
          </p:cNvPr>
          <p:cNvSpPr>
            <a:spLocks noGrp="1"/>
          </p:cNvSpPr>
          <p:nvPr>
            <p:ph idx="1"/>
          </p:nvPr>
        </p:nvSpPr>
        <p:spPr>
          <a:xfrm>
            <a:off x="457200" y="2852936"/>
            <a:ext cx="8229600" cy="2697163"/>
          </a:xfrm>
        </p:spPr>
        <p:txBody>
          <a:bodyPr>
            <a:normAutofit/>
          </a:bodyPr>
          <a:lstStyle/>
          <a:p>
            <a:r>
              <a:rPr lang="it-IT" sz="2400" dirty="0">
                <a:effectLst/>
                <a:latin typeface="Arial" panose="020B0604020202020204" pitchFamily="34" charset="0"/>
                <a:ea typeface="Calibri" panose="020F0502020204030204" pitchFamily="34" charset="0"/>
              </a:rPr>
              <a:t>quando il sacerdote, durante la messa, mostra il Corpo e il Sangue del Signore</a:t>
            </a:r>
          </a:p>
          <a:p>
            <a:pPr marL="0" indent="0">
              <a:buNone/>
            </a:pPr>
            <a:endParaRPr lang="it-IT" sz="2400" dirty="0">
              <a:effectLst/>
              <a:latin typeface="Arial" panose="020B0604020202020204" pitchFamily="34" charset="0"/>
              <a:ea typeface="Calibri" panose="020F0502020204030204" pitchFamily="34" charset="0"/>
            </a:endParaRPr>
          </a:p>
          <a:p>
            <a:r>
              <a:rPr lang="it-IT" sz="2400" dirty="0">
                <a:effectLst/>
                <a:latin typeface="Arial" panose="020B0604020202020204" pitchFamily="34" charset="0"/>
                <a:ea typeface="Calibri" panose="020F0502020204030204" pitchFamily="34" charset="0"/>
              </a:rPr>
              <a:t>quando facciamo il segno della Croce</a:t>
            </a:r>
          </a:p>
          <a:p>
            <a:pPr marL="0" indent="0">
              <a:buNone/>
            </a:pPr>
            <a:endParaRPr lang="it-IT" sz="2400" dirty="0">
              <a:effectLst/>
              <a:latin typeface="Arial" panose="020B0604020202020204" pitchFamily="34" charset="0"/>
              <a:ea typeface="Calibri" panose="020F0502020204030204" pitchFamily="34" charset="0"/>
            </a:endParaRPr>
          </a:p>
          <a:p>
            <a:r>
              <a:rPr lang="it-IT" sz="2400" dirty="0">
                <a:effectLst/>
                <a:latin typeface="Arial" panose="020B0604020202020204" pitchFamily="34" charset="0"/>
                <a:ea typeface="Calibri" panose="020F0502020204030204" pitchFamily="34" charset="0"/>
              </a:rPr>
              <a:t>quando osserviamo un’immagine che rappresenta Gesù</a:t>
            </a:r>
            <a:endParaRPr lang="it-IT" sz="2400" dirty="0"/>
          </a:p>
        </p:txBody>
      </p:sp>
    </p:spTree>
    <p:extLst>
      <p:ext uri="{BB962C8B-B14F-4D97-AF65-F5344CB8AC3E}">
        <p14:creationId xmlns:p14="http://schemas.microsoft.com/office/powerpoint/2010/main" xmlns="" val="162965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Osserviamo insieme questo dipinto</a:t>
            </a:r>
            <a:endParaRPr lang="it-IT" dirty="0"/>
          </a:p>
        </p:txBody>
      </p:sp>
      <p:pic>
        <p:nvPicPr>
          <p:cNvPr id="2050" name="Picture 2"/>
          <p:cNvPicPr>
            <a:picLocks noGrp="1" noChangeAspect="1" noChangeArrowheads="1"/>
          </p:cNvPicPr>
          <p:nvPr>
            <p:ph idx="1"/>
          </p:nvPr>
        </p:nvPicPr>
        <p:blipFill>
          <a:blip r:embed="rId2"/>
          <a:srcRect/>
          <a:stretch>
            <a:fillRect/>
          </a:stretch>
        </p:blipFill>
        <p:spPr bwMode="auto">
          <a:xfrm>
            <a:off x="2734435" y="1600200"/>
            <a:ext cx="3675129" cy="452596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71480"/>
            <a:ext cx="8229600" cy="5554683"/>
          </a:xfrm>
        </p:spPr>
        <p:txBody>
          <a:bodyPr>
            <a:normAutofit fontScale="92500" lnSpcReduction="10000"/>
          </a:bodyPr>
          <a:lstStyle/>
          <a:p>
            <a:endParaRPr lang="it-IT" dirty="0"/>
          </a:p>
          <a:p>
            <a:r>
              <a:rPr lang="it-IT" dirty="0"/>
              <a:t>l’edificio sullo sfondo rappresenta il Cenacolo, luogo dell’incontro di Tommaso con Gesù risorto, otto giorni dopo la Pasqua; </a:t>
            </a:r>
          </a:p>
          <a:p>
            <a:r>
              <a:rPr lang="it-IT" dirty="0"/>
              <a:t> nell’edificio sono presenti più discepoli: si riconosce Pietro (con la “corona” di barba ) e si intravvedono altri personaggi; </a:t>
            </a:r>
          </a:p>
          <a:p>
            <a:r>
              <a:rPr lang="it-IT" dirty="0"/>
              <a:t> Gesù guarda direttamente Tommaso, si lascia toccare, alza un lembo della veste per scoprire il suo costato; </a:t>
            </a:r>
          </a:p>
          <a:p>
            <a:r>
              <a:rPr lang="it-IT" dirty="0"/>
              <a:t>Tommaso guarda Gesù, si “slancia” verso di Lui, mette il suo dito nel costato.</a:t>
            </a:r>
          </a:p>
          <a:p>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28604"/>
            <a:ext cx="8229600" cy="5697559"/>
          </a:xfrm>
        </p:spPr>
        <p:txBody>
          <a:bodyPr>
            <a:normAutofit fontScale="62500" lnSpcReduction="20000"/>
          </a:bodyPr>
          <a:lstStyle/>
          <a:p>
            <a:pPr algn="ctr">
              <a:buNone/>
            </a:pPr>
            <a:r>
              <a:rPr lang="it-IT" sz="5100" b="1" dirty="0">
                <a:solidFill>
                  <a:srgbClr val="FF0000"/>
                </a:solidFill>
              </a:rPr>
              <a:t>Leggiamo il testo del Vangelo con attenzione</a:t>
            </a:r>
          </a:p>
          <a:p>
            <a:pPr>
              <a:buNone/>
            </a:pPr>
            <a:endParaRPr lang="it-IT" b="1" dirty="0">
              <a:solidFill>
                <a:srgbClr val="FF0000"/>
              </a:solidFill>
            </a:endParaRPr>
          </a:p>
          <a:p>
            <a:pPr algn="ctr">
              <a:buNone/>
            </a:pPr>
            <a:r>
              <a:rPr lang="it-IT" sz="4500" b="1" dirty="0"/>
              <a:t>TOMMASO RICONOSCE GESU’ RISORTO </a:t>
            </a:r>
          </a:p>
          <a:p>
            <a:pPr algn="ctr">
              <a:buNone/>
            </a:pPr>
            <a:endParaRPr lang="it-IT" sz="4500" b="1" dirty="0"/>
          </a:p>
          <a:p>
            <a:pPr>
              <a:buNone/>
            </a:pPr>
            <a:r>
              <a:rPr lang="it-IT" dirty="0"/>
              <a:t>      La sera di quel giorno, il primo della settimana, mentre erano chiuse le porte del luogo dove si trovavano i discepoli per timore dei Giudei, venne Gesù, stette in mezzo e disse loro: «Pace a voi!». Detto questo, mostrò loro le mani e il fianco. E i discepoli gioirono al vedere il Signore. </a:t>
            </a:r>
          </a:p>
          <a:p>
            <a:pPr>
              <a:buNone/>
            </a:pPr>
            <a:r>
              <a:rPr lang="it-IT" dirty="0"/>
              <a:t>      Tommaso, uno dei Dodici, chiamato </a:t>
            </a:r>
            <a:r>
              <a:rPr lang="it-IT" dirty="0" err="1"/>
              <a:t>Dìdimo</a:t>
            </a:r>
            <a:r>
              <a:rPr lang="it-IT" dirty="0"/>
              <a:t>, non era con loro quando venne Gesù. Gli dicevano gli altri discepoli: «Abbiamo visto il Signore!». Ma egli disse loro: «Se non vedo nelle sue mani il segno dei chiodi e non metto il mio dito nel segno dei chiodi e non metto la mia mano nel suo fianco, io non credo». Otto giorni dopo i discepoli erano di nuovo in casa e c'era con loro anche Tommaso. Venne Gesù, a porte chiuse, stette in mezzo e disse: «Pace a voi!». Poi disse a Tommaso: «Metti qui il tuo dito e guarda le mie mani; tendi la tua mano e mettila nel mio fianco; e non essere incredulo, ma credente!». Gli rispose Tommaso: «Mio Signore e mio Dio!». Gesù gli disse: «Perché mi hai veduto, tu hai creduto; beati quelli che non hanno visto e hanno creduto!».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28604"/>
            <a:ext cx="8229600" cy="6240756"/>
          </a:xfrm>
        </p:spPr>
        <p:txBody>
          <a:bodyPr>
            <a:normAutofit fontScale="55000" lnSpcReduction="20000"/>
          </a:bodyPr>
          <a:lstStyle/>
          <a:p>
            <a:pPr algn="ctr">
              <a:buNone/>
            </a:pPr>
            <a:r>
              <a:rPr lang="it-IT" sz="5100" b="1" dirty="0">
                <a:solidFill>
                  <a:srgbClr val="FF0000"/>
                </a:solidFill>
              </a:rPr>
              <a:t>Leggiamo il testo del Vangelo con attenzione</a:t>
            </a:r>
          </a:p>
          <a:p>
            <a:pPr>
              <a:buNone/>
            </a:pPr>
            <a:endParaRPr lang="it-IT" b="1" dirty="0">
              <a:solidFill>
                <a:srgbClr val="FF0000"/>
              </a:solidFill>
            </a:endParaRPr>
          </a:p>
          <a:p>
            <a:pPr algn="ctr">
              <a:buNone/>
            </a:pPr>
            <a:r>
              <a:rPr lang="it-IT" sz="4500" b="1" dirty="0"/>
              <a:t>TOMMASO RICONOSCE GESU’ RISORTO </a:t>
            </a:r>
          </a:p>
          <a:p>
            <a:pPr algn="ctr">
              <a:buNone/>
            </a:pPr>
            <a:endParaRPr lang="it-IT" sz="4500" b="1" dirty="0"/>
          </a:p>
          <a:p>
            <a:pPr algn="just">
              <a:buNone/>
            </a:pPr>
            <a:r>
              <a:rPr lang="it-IT" sz="3500" dirty="0"/>
              <a:t>      </a:t>
            </a:r>
            <a:r>
              <a:rPr lang="it-IT" sz="4000" dirty="0"/>
              <a:t>La sera di quel giorno, il primo della settimana, </a:t>
            </a:r>
            <a:r>
              <a:rPr lang="it-IT" sz="4000" b="1" dirty="0"/>
              <a:t>mentre erano chiuse le porte </a:t>
            </a:r>
            <a:r>
              <a:rPr lang="it-IT" sz="4000" dirty="0"/>
              <a:t>del luogo dove si trovavano i discepoli per timore dei Giudei, venne Gesù, </a:t>
            </a:r>
            <a:r>
              <a:rPr lang="it-IT" sz="4000" b="1" dirty="0"/>
              <a:t>stette in mezzo </a:t>
            </a:r>
            <a:r>
              <a:rPr lang="it-IT" sz="4000" dirty="0"/>
              <a:t>e disse loro: «Pace a voi!». Detto questo, </a:t>
            </a:r>
            <a:r>
              <a:rPr lang="it-IT" sz="4000" b="1" dirty="0"/>
              <a:t>mostrò loro le mani e il fianco</a:t>
            </a:r>
            <a:r>
              <a:rPr lang="it-IT" sz="4000" dirty="0"/>
              <a:t>. E i discepoli </a:t>
            </a:r>
            <a:r>
              <a:rPr lang="it-IT" sz="4000" b="1" dirty="0"/>
              <a:t>gioirono</a:t>
            </a:r>
            <a:r>
              <a:rPr lang="it-IT" sz="4000" dirty="0"/>
              <a:t> al vedere il Signore. </a:t>
            </a:r>
          </a:p>
          <a:p>
            <a:pPr algn="just">
              <a:buNone/>
            </a:pPr>
            <a:r>
              <a:rPr lang="it-IT" sz="4000" dirty="0"/>
              <a:t>     Tommaso, uno dei Dodici, chiamato </a:t>
            </a:r>
            <a:r>
              <a:rPr lang="it-IT" sz="4000" dirty="0" err="1"/>
              <a:t>Dìdimo</a:t>
            </a:r>
            <a:r>
              <a:rPr lang="it-IT" sz="4000" dirty="0"/>
              <a:t>, non era con loro quando venne Gesù. Gli dicevano gli altri discepoli: «Abbiamo visto il Signore!». Ma egli disse loro: «Se non vedo nelle sue mani il segno dei chiodi e non metto il mio dito nel segno dei chiodi e non metto la mia mano nel suo fianco, io non credo». Otto giorni dopo i discepoli erano di nuovo in casa e c'era con loro anche Tommaso. Venne Gesù, a porte chiuse, stette in mezzo e disse: «Pace a voi!». Poi disse a Tommaso: «</a:t>
            </a:r>
            <a:r>
              <a:rPr lang="it-IT" sz="4000" b="1" dirty="0"/>
              <a:t>Metti qui il tuo dito </a:t>
            </a:r>
            <a:r>
              <a:rPr lang="it-IT" sz="4000" dirty="0"/>
              <a:t>e guarda le mie mani; </a:t>
            </a:r>
            <a:r>
              <a:rPr lang="it-IT" sz="4000" b="1" dirty="0"/>
              <a:t>tendi la tua mano e mettila nel mio fianco</a:t>
            </a:r>
            <a:r>
              <a:rPr lang="it-IT" sz="4000" dirty="0"/>
              <a:t>; e non essere incredulo, ma credente!». Gli rispose Tommaso: «</a:t>
            </a:r>
            <a:r>
              <a:rPr lang="it-IT" sz="4000" b="1" dirty="0"/>
              <a:t>Mio Signore e mio Dio</a:t>
            </a:r>
            <a:r>
              <a:rPr lang="it-IT" sz="4000" dirty="0"/>
              <a:t>!». Gesù gli disse: «Perché mi hai veduto, tu hai creduto; beati quelli che non hanno visto e hanno creduto!». </a:t>
            </a:r>
          </a:p>
        </p:txBody>
      </p:sp>
    </p:spTree>
    <p:extLst>
      <p:ext uri="{BB962C8B-B14F-4D97-AF65-F5344CB8AC3E}">
        <p14:creationId xmlns:p14="http://schemas.microsoft.com/office/powerpoint/2010/main" xmlns="" val="2066343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25470"/>
          </a:xfrm>
        </p:spPr>
        <p:txBody>
          <a:bodyPr>
            <a:normAutofit fontScale="90000"/>
          </a:bodyPr>
          <a:lstStyle/>
          <a:p>
            <a:r>
              <a:rPr lang="it-IT" dirty="0">
                <a:solidFill>
                  <a:srgbClr val="FF0000"/>
                </a:solidFill>
              </a:rPr>
              <a:t>Riflettiamo insieme</a:t>
            </a:r>
            <a:endParaRPr lang="it-IT" dirty="0"/>
          </a:p>
        </p:txBody>
      </p:sp>
      <p:sp>
        <p:nvSpPr>
          <p:cNvPr id="3" name="Segnaposto contenuto 2"/>
          <p:cNvSpPr>
            <a:spLocks noGrp="1"/>
          </p:cNvSpPr>
          <p:nvPr>
            <p:ph idx="1"/>
          </p:nvPr>
        </p:nvSpPr>
        <p:spPr>
          <a:xfrm>
            <a:off x="457200" y="1142984"/>
            <a:ext cx="8229600" cy="5440378"/>
          </a:xfrm>
        </p:spPr>
        <p:txBody>
          <a:bodyPr>
            <a:normAutofit fontScale="62500" lnSpcReduction="20000"/>
          </a:bodyPr>
          <a:lstStyle/>
          <a:p>
            <a:pPr>
              <a:buNone/>
            </a:pPr>
            <a:r>
              <a:rPr lang="it-IT" sz="3600" dirty="0"/>
              <a:t>        </a:t>
            </a:r>
            <a:r>
              <a:rPr lang="it-IT" sz="3600" b="1" dirty="0"/>
              <a:t>«MENTRE ERANO CHIUSE LE PORTE»</a:t>
            </a:r>
            <a:endParaRPr lang="it-IT" sz="3600" dirty="0"/>
          </a:p>
          <a:p>
            <a:pPr>
              <a:buNone/>
            </a:pPr>
            <a:r>
              <a:rPr lang="it-IT" sz="3600" dirty="0"/>
              <a:t>     Gesù viene anche se le porte sono chiuse. Non è certo una magia questo perché Gesù è vivo, è risorto, è vicino ai suoi amici di allora come  è vicino a noi.</a:t>
            </a:r>
          </a:p>
          <a:p>
            <a:pPr>
              <a:buNone/>
            </a:pPr>
            <a:r>
              <a:rPr lang="it-IT" sz="3600" dirty="0"/>
              <a:t>      Quante volte anche noi chiudiamo ben bene le porte del nostro cuore? Tante.</a:t>
            </a:r>
          </a:p>
          <a:p>
            <a:pPr>
              <a:buNone/>
            </a:pPr>
            <a:r>
              <a:rPr lang="it-IT" sz="3600" dirty="0"/>
              <a:t>     Quando non siamo accoglienti, pazienti, disponibili, quando vogliamo essere sempre i primi, quando giudichiamo gli altri... in questi momenti il nostro cuore è sbarrato, è chiuso come una cassaforte.</a:t>
            </a:r>
          </a:p>
          <a:p>
            <a:pPr>
              <a:buNone/>
            </a:pPr>
            <a:endParaRPr lang="it-IT" sz="3600" dirty="0"/>
          </a:p>
          <a:p>
            <a:pPr>
              <a:buNone/>
            </a:pPr>
            <a:r>
              <a:rPr lang="it-IT" sz="3600" dirty="0"/>
              <a:t>     Ma sapete cosa fa Gesù? Continua a bussare e non si stanca mai perché Lui, il suo amore, lo vuole regalare a tutti!</a:t>
            </a:r>
          </a:p>
          <a:p>
            <a:pPr>
              <a:buNone/>
            </a:pPr>
            <a:endParaRPr lang="it-IT" sz="3600" dirty="0"/>
          </a:p>
          <a:p>
            <a:pPr>
              <a:buNone/>
            </a:pPr>
            <a:r>
              <a:rPr lang="it-IT" sz="3600" dirty="0"/>
              <a:t>     Gesù ERA già nel Cenacolo con gli apostoli prima di apparire loro, era lì perché risorto, perché vivo... solo che il cuore chiuso dei suoi amici non permetteva loro di vederlo.</a:t>
            </a:r>
          </a:p>
          <a:p>
            <a:pPr>
              <a:buNone/>
            </a:pP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00042"/>
            <a:ext cx="8229600" cy="5626121"/>
          </a:xfrm>
        </p:spPr>
        <p:txBody>
          <a:bodyPr>
            <a:normAutofit fontScale="92500" lnSpcReduction="20000"/>
          </a:bodyPr>
          <a:lstStyle/>
          <a:p>
            <a:pPr>
              <a:buNone/>
            </a:pPr>
            <a:r>
              <a:rPr lang="it-IT" dirty="0"/>
              <a:t>    </a:t>
            </a:r>
            <a:r>
              <a:rPr lang="it-IT" dirty="0">
                <a:solidFill>
                  <a:srgbClr val="FF0000"/>
                </a:solidFill>
              </a:rPr>
              <a:t>concentriamoci su Tommaso</a:t>
            </a:r>
            <a:endParaRPr lang="it-IT" dirty="0"/>
          </a:p>
          <a:p>
            <a:pPr algn="just">
              <a:buNone/>
            </a:pPr>
            <a:r>
              <a:rPr lang="it-IT" dirty="0"/>
              <a:t>    E Tommaso? Quella sera non è insieme agli altri.</a:t>
            </a:r>
          </a:p>
          <a:p>
            <a:pPr algn="just">
              <a:buNone/>
            </a:pPr>
            <a:r>
              <a:rPr lang="it-IT" dirty="0"/>
              <a:t>    Quando i suoi amici gli raccontano l'accaduto, </a:t>
            </a:r>
            <a:r>
              <a:rPr lang="it-IT" b="1" dirty="0"/>
              <a:t>pensa di dover toccare </a:t>
            </a:r>
            <a:r>
              <a:rPr lang="it-IT" dirty="0"/>
              <a:t>i buchi delle mani e del costato per credere.</a:t>
            </a:r>
          </a:p>
          <a:p>
            <a:pPr algn="just">
              <a:buNone/>
            </a:pPr>
            <a:r>
              <a:rPr lang="it-IT" dirty="0"/>
              <a:t>    </a:t>
            </a:r>
            <a:r>
              <a:rPr lang="it-IT" b="1" dirty="0"/>
              <a:t>Ma, quando Gesù viene di nuovo, Tommaso non lo tocca</a:t>
            </a:r>
            <a:r>
              <a:rPr lang="it-IT" dirty="0"/>
              <a:t>, non mette il dito per capire che è vero, no! </a:t>
            </a:r>
            <a:r>
              <a:rPr lang="it-IT" b="1" dirty="0"/>
              <a:t>Si inginocchia e lo riconosce come il suo Signore</a:t>
            </a:r>
            <a:r>
              <a:rPr lang="it-IT" dirty="0"/>
              <a:t>, il Figlio di Dio venuto sulla terra per salvarci, per guarirci, per insegnarci ad amare.</a:t>
            </a:r>
          </a:p>
          <a:p>
            <a:pPr algn="just">
              <a:buNone/>
            </a:pPr>
            <a:r>
              <a:rPr lang="it-IT" dirty="0"/>
              <a:t>    Tommaso non ha più bisogno di toccare per credere... la sua fede gli ha aperto gli occhi: </a:t>
            </a:r>
            <a:r>
              <a:rPr lang="it-IT" b="1" dirty="0"/>
              <a:t>«Mio Signore e mio Dio!»</a:t>
            </a:r>
            <a:endParaRPr lang="it-IT" dirty="0"/>
          </a:p>
          <a:p>
            <a:pPr>
              <a:buNone/>
            </a:pPr>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71480"/>
            <a:ext cx="8229600" cy="5554683"/>
          </a:xfrm>
        </p:spPr>
        <p:txBody>
          <a:bodyPr>
            <a:normAutofit fontScale="85000" lnSpcReduction="10000"/>
          </a:bodyPr>
          <a:lstStyle/>
          <a:p>
            <a:pPr marL="0" indent="0" algn="ctr">
              <a:buNone/>
            </a:pPr>
            <a:r>
              <a:rPr lang="it-IT" b="1" dirty="0">
                <a:solidFill>
                  <a:srgbClr val="FF0000"/>
                </a:solidFill>
              </a:rPr>
              <a:t>E NOI?</a:t>
            </a:r>
          </a:p>
          <a:p>
            <a:pPr marL="0" indent="0">
              <a:buNone/>
            </a:pPr>
            <a:r>
              <a:rPr lang="it-IT" dirty="0"/>
              <a:t>Ma noi, come facciamo a capire che Gesù ci è sempre vicino e che è vivo?</a:t>
            </a:r>
            <a:br>
              <a:rPr lang="it-IT" dirty="0"/>
            </a:br>
            <a:r>
              <a:rPr lang="it-IT" dirty="0">
                <a:solidFill>
                  <a:srgbClr val="FF0000"/>
                </a:solidFill>
              </a:rPr>
              <a:t>Noi Gesù non lo vediamo! Dove Lo troviamo?</a:t>
            </a:r>
          </a:p>
          <a:p>
            <a:pPr>
              <a:buNone/>
            </a:pPr>
            <a:r>
              <a:rPr lang="it-IT" b="1" dirty="0"/>
              <a:t>Gesù è nelle persone </a:t>
            </a:r>
            <a:r>
              <a:rPr lang="it-IT" dirty="0"/>
              <a:t>che ci vogliono bene, nei nostri genitori, nel sorriso di chi ci sta accanto: ogni segno di amore viene da lui, ogni segno d'amore non potrebbe esistere su questa terra se non ci fosse Dio, perché è Dio che è l'amore.</a:t>
            </a:r>
          </a:p>
          <a:p>
            <a:pPr>
              <a:buNone/>
            </a:pPr>
            <a:r>
              <a:rPr lang="it-IT" b="1" dirty="0"/>
              <a:t>Gesù è negli avvenimenti</a:t>
            </a:r>
            <a:r>
              <a:rPr lang="it-IT" dirty="0"/>
              <a:t> che ogni giorno ci troviamo a vivere, è negli incontri che ci trasformano, che ci fanno diventare più buoni, più obbedienti, </a:t>
            </a:r>
          </a:p>
          <a:p>
            <a:pPr>
              <a:buNone/>
            </a:pPr>
            <a:r>
              <a:rPr lang="it-IT" b="1" dirty="0"/>
              <a:t>Gesù è nei Sacramenti</a:t>
            </a:r>
            <a:r>
              <a:rPr lang="it-IT" dirty="0"/>
              <a:t>: con la Comunione entra in noi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71480"/>
            <a:ext cx="8229600" cy="5554683"/>
          </a:xfrm>
        </p:spPr>
        <p:txBody>
          <a:bodyPr>
            <a:normAutofit fontScale="92500"/>
          </a:bodyPr>
          <a:lstStyle/>
          <a:p>
            <a:pPr algn="ctr">
              <a:buNone/>
            </a:pPr>
            <a:r>
              <a:rPr lang="it-IT" dirty="0"/>
              <a:t>   </a:t>
            </a:r>
            <a:r>
              <a:rPr lang="it-IT" b="1" dirty="0">
                <a:solidFill>
                  <a:srgbClr val="FF0000"/>
                </a:solidFill>
              </a:rPr>
              <a:t>"Beati quelli che non hanno visto </a:t>
            </a:r>
          </a:p>
          <a:p>
            <a:pPr algn="ctr">
              <a:buNone/>
            </a:pPr>
            <a:r>
              <a:rPr lang="it-IT" b="1" dirty="0">
                <a:solidFill>
                  <a:srgbClr val="FF0000"/>
                </a:solidFill>
              </a:rPr>
              <a:t>e hanno creduto".</a:t>
            </a:r>
          </a:p>
          <a:p>
            <a:pPr>
              <a:buNone/>
            </a:pPr>
            <a:r>
              <a:rPr lang="it-IT" dirty="0"/>
              <a:t>    </a:t>
            </a:r>
          </a:p>
          <a:p>
            <a:pPr algn="just">
              <a:buNone/>
            </a:pPr>
            <a:r>
              <a:rPr lang="it-IT" dirty="0"/>
              <a:t>    Gesù, alla fine di questo Vangelo, grazie a Tommaso, ci dice una cosa bellissima:"Beati quelli che non hanno visto e hanno creduto".</a:t>
            </a:r>
          </a:p>
          <a:p>
            <a:pPr algn="just">
              <a:buNone/>
            </a:pPr>
            <a:r>
              <a:rPr lang="it-IT" dirty="0"/>
              <a:t>    E' una beatitudine per tutti: ci ritroviamo anche noi in questa categoria, in compagnia di milioni di persone che si sono fidati della testimonianza di altri uomini e altre donne e, attraverso di essa, hanno incontrato la felicità e la pace.</a:t>
            </a: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900</Words>
  <Application>Microsoft Office PowerPoint</Application>
  <PresentationFormat>Presentazione su schermo (4:3)</PresentationFormat>
  <Paragraphs>57</Paragraphs>
  <Slides>12</Slides>
  <Notes>0</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Tema di Office</vt:lpstr>
      <vt:lpstr>Tommaso riconosce Gesù risorto</vt:lpstr>
      <vt:lpstr>Osserviamo insieme questo dipinto</vt:lpstr>
      <vt:lpstr>Diapositiva 3</vt:lpstr>
      <vt:lpstr>Diapositiva 4</vt:lpstr>
      <vt:lpstr>Diapositiva 5</vt:lpstr>
      <vt:lpstr>Riflettiamo insieme</vt:lpstr>
      <vt:lpstr>Diapositiva 7</vt:lpstr>
      <vt:lpstr>Diapositiva 8</vt:lpstr>
      <vt:lpstr>Diapositiva 9</vt:lpstr>
      <vt:lpstr>Noi come Tommaso</vt:lpstr>
      <vt:lpstr>Diapositiva 11</vt:lpstr>
      <vt:lpstr>Quando anche noi possiamo esclamare, come Tommaso,  «Mio Signore e mio Dio!»?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Tommaso riconosce Gesù</dc:title>
  <dc:creator>User</dc:creator>
  <cp:lastModifiedBy>User</cp:lastModifiedBy>
  <cp:revision>24</cp:revision>
  <dcterms:created xsi:type="dcterms:W3CDTF">2023-04-21T12:23:37Z</dcterms:created>
  <dcterms:modified xsi:type="dcterms:W3CDTF">2023-04-25T12:08:28Z</dcterms:modified>
</cp:coreProperties>
</file>